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1" r:id="rId4"/>
    <p:sldId id="381" r:id="rId5"/>
    <p:sldId id="384" r:id="rId6"/>
    <p:sldId id="385" r:id="rId7"/>
    <p:sldId id="386" r:id="rId8"/>
    <p:sldId id="377" r:id="rId9"/>
    <p:sldId id="367" r:id="rId10"/>
    <p:sldId id="368" r:id="rId11"/>
    <p:sldId id="379" r:id="rId12"/>
    <p:sldId id="264" r:id="rId13"/>
    <p:sldId id="266" r:id="rId14"/>
    <p:sldId id="356" r:id="rId15"/>
    <p:sldId id="380" r:id="rId16"/>
    <p:sldId id="387" r:id="rId17"/>
    <p:sldId id="369" r:id="rId18"/>
    <p:sldId id="366" r:id="rId19"/>
    <p:sldId id="373" r:id="rId20"/>
    <p:sldId id="376" r:id="rId21"/>
    <p:sldId id="378" r:id="rId22"/>
    <p:sldId id="362" r:id="rId23"/>
    <p:sldId id="274" r:id="rId24"/>
    <p:sldId id="383" r:id="rId25"/>
    <p:sldId id="3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0"/>
    <p:restoredTop sz="86501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petalibrary_howto_fall2023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inyurl.com/curc-survey1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2.docusign.net/Member/PowerFormSigning.aspx?PowerFormId=4630b93a-9eae-495f-a8b0-4a2539b9a418&amp;env=na2&amp;acct=088d5d64-ef4d-40bb-acf2-480eabbf546d&amp;v=2" TargetMode="External"/><Relationship Id="rId2" Type="http://schemas.openxmlformats.org/officeDocument/2006/relationships/hyperlink" Target="https://www.colorado.edu/rc/resources/petalibrar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663861"/>
            <a:ext cx="10943028" cy="1212153"/>
          </a:xfrm>
          <a:effectLst/>
        </p:spPr>
        <p:txBody>
          <a:bodyPr>
            <a:norm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The “How-to” Guide to using CU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PetaLibrary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 storage</a:t>
            </a:r>
            <a:endParaRPr lang="en-US" sz="3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CC547-4BBE-49D8-8D3B-9E33D38A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52245"/>
          <a:stretch/>
        </p:blipFill>
        <p:spPr>
          <a:xfrm>
            <a:off x="355949" y="952096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20" y="952096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CCE0C-696E-078C-5FD0-FB6106A9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7588-4CCB-CC36-DF4A-A2591629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EE338-206C-5B56-4C2E-706C797E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836BD-1012-B7D1-B07A-5296E0B9CDF0}"/>
              </a:ext>
            </a:extLst>
          </p:cNvPr>
          <p:cNvSpPr txBox="1"/>
          <p:nvPr/>
        </p:nvSpPr>
        <p:spPr>
          <a:xfrm>
            <a:off x="3889259" y="2659559"/>
            <a:ext cx="441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376713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740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CU Boulder users - select “University of Colorado at Boulder” in the dropdown menu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 institutions should select “ACCESS”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lvl="1"/>
            <a:r>
              <a:rPr lang="en-US" dirty="0"/>
              <a:t>Required if you want to transfer data to your machine </a:t>
            </a:r>
          </a:p>
          <a:p>
            <a:pPr lvl="1"/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Click on operating system specific version and follow install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AD5DF-BEC3-3C28-CBBA-76F111D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09383-BBFF-E670-6686-702E65DC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45CA-C179-333B-BA05-1D044E4F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6809F-714D-2A59-AF8E-185328156A87}"/>
              </a:ext>
            </a:extLst>
          </p:cNvPr>
          <p:cNvSpPr txBox="1"/>
          <p:nvPr/>
        </p:nvSpPr>
        <p:spPr>
          <a:xfrm>
            <a:off x="3749977" y="2659559"/>
            <a:ext cx="4537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check it out!</a:t>
            </a:r>
          </a:p>
        </p:txBody>
      </p:sp>
    </p:spTree>
    <p:extLst>
      <p:ext uri="{BB962C8B-B14F-4D97-AF65-F5344CB8AC3E}">
        <p14:creationId xmlns:p14="http://schemas.microsoft.com/office/powerpoint/2010/main" val="376579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Command-line based data transfer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7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6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buNone/>
            </a:pPr>
            <a:endParaRPr lang="en-US" sz="1600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 (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3"/>
            <a:r>
              <a:rPr lang="en-US" dirty="0">
                <a:latin typeface="Helvetica"/>
                <a:cs typeface="Helvetica"/>
              </a:rPr>
              <a:t>For RMACC (@</a:t>
            </a:r>
            <a:r>
              <a:rPr lang="en-US" dirty="0" err="1">
                <a:latin typeface="Helvetica"/>
                <a:cs typeface="Helvetica"/>
              </a:rPr>
              <a:t>xsede.org</a:t>
            </a:r>
            <a:r>
              <a:rPr lang="en-US" dirty="0">
                <a:latin typeface="Helvetica"/>
                <a:cs typeface="Helvetica"/>
              </a:rPr>
              <a:t>) accounts: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851852" y="3663487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851853" y="534934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@dtn23.int.colorado.edu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C55BC-44A6-235F-53FF-C0588B53D6A3}"/>
              </a:ext>
            </a:extLst>
          </p:cNvPr>
          <p:cNvSpPr txBox="1"/>
          <p:nvPr/>
        </p:nvSpPr>
        <p:spPr>
          <a:xfrm>
            <a:off x="2583397" y="454284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@login-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ci.rc.colorado.edu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only available if you are on CU Boulder or CSU’s network or VPN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Only for CU Boulder folks</a:t>
            </a:r>
          </a:p>
          <a:p>
            <a:r>
              <a:rPr lang="en-US" dirty="0">
                <a:latin typeface="Helvetica"/>
                <a:cs typeface="Helvetica"/>
              </a:rPr>
              <a:t>Cannot </a:t>
            </a:r>
            <a:r>
              <a:rPr lang="en-US" dirty="0" err="1">
                <a:latin typeface="Helvetica"/>
                <a:cs typeface="Helvetica"/>
              </a:rPr>
              <a:t>ssh</a:t>
            </a:r>
            <a:r>
              <a:rPr lang="en-US" dirty="0">
                <a:latin typeface="Helvetica"/>
                <a:cs typeface="Helvetica"/>
              </a:rPr>
              <a:t>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82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 line option: </a:t>
            </a: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&lt;username&gt;@dtn23.rc.colorado.edu:&lt;remote-path&gt;x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8E2CF-0AEA-16E1-49C7-307E6A2C7F9D}"/>
              </a:ext>
            </a:extLst>
          </p:cNvPr>
          <p:cNvSpPr txBox="1"/>
          <p:nvPr/>
        </p:nvSpPr>
        <p:spPr>
          <a:xfrm>
            <a:off x="1196807" y="4564243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sftp &lt;username&gt;@dtn23.rc.colorado.edu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677F6-E4D9-9AD2-50FB-7F29A9661ED7}"/>
              </a:ext>
            </a:extLst>
          </p:cNvPr>
          <p:cNvSpPr txBox="1"/>
          <p:nvPr/>
        </p:nvSpPr>
        <p:spPr>
          <a:xfrm>
            <a:off x="1196806" y="5240311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&lt;username&gt;@dtn23.rc.colorado.edu:&lt;remote-path&gt;x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Andy Monaghan (slides developed by Brandon Reyes)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pPr>
              <a:buFont typeface="Wingdings" pitchFamily="2" charset="2"/>
              <a:buChar char="§"/>
            </a:pPr>
            <a:r>
              <a:rPr lang="en-US" i="1" dirty="0">
                <a:latin typeface="Helvetica"/>
                <a:cs typeface="Helvetica"/>
              </a:rPr>
              <a:t>email: </a:t>
            </a:r>
            <a:r>
              <a:rPr lang="en-US" i="1" dirty="0">
                <a:latin typeface="Helvetica"/>
                <a:cs typeface="Helvetica"/>
                <a:hlinkClick r:id="rId2"/>
              </a:rPr>
              <a:t>rc-help@colorado.edu</a:t>
            </a:r>
            <a:r>
              <a:rPr lang="en-US" i="1" dirty="0">
                <a:latin typeface="Helvetica"/>
                <a:cs typeface="Helvetica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indent="0" algn="ctr">
              <a:buNone/>
            </a:pPr>
            <a:endParaRPr lang="en-US" spc="-20" dirty="0">
              <a:cs typeface="Tahoma"/>
            </a:endParaRP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on GitHub:</a:t>
            </a:r>
          </a:p>
          <a:p>
            <a:pPr marL="0" indent="0">
              <a:buNone/>
            </a:pP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  <a:r>
              <a:rPr lang="en-US" sz="2400" spc="-20" dirty="0">
                <a:latin typeface="Helvetica" pitchFamily="2" charset="0"/>
                <a:cs typeface="Tahoma"/>
                <a:hlinkClick r:id="rId4"/>
              </a:rPr>
              <a:t>https://github.com/ResearchComputing/petalibrary_howto_fall2023</a:t>
            </a: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(server message block)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394833" y="3730425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&lt;username&gt;@dtn23.rc.colorado.edu:&lt;path&gt;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</a:t>
            </a:r>
            <a:r>
              <a:rPr lang="en-US" i="1" dirty="0">
                <a:latin typeface="Helvetica"/>
                <a:cs typeface="Helvetica"/>
              </a:rPr>
              <a:t>Globus Shared Endpoints…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70C1B-4818-161E-71FB-12DEFB42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3B12-F048-9D43-6505-70EE580A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AE26D-5961-D537-CC3C-3484F59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3FEDA-066A-E1A4-C581-E3C6C8DA4EBD}"/>
              </a:ext>
            </a:extLst>
          </p:cNvPr>
          <p:cNvSpPr txBox="1"/>
          <p:nvPr/>
        </p:nvSpPr>
        <p:spPr>
          <a:xfrm>
            <a:off x="4528102" y="2659559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22467-3F53-133F-7613-A05E0976DF62}"/>
              </a:ext>
            </a:extLst>
          </p:cNvPr>
          <p:cNvSpPr txBox="1"/>
          <p:nvPr/>
        </p:nvSpPr>
        <p:spPr>
          <a:xfrm>
            <a:off x="3738623" y="4007457"/>
            <a:ext cx="477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help contact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7A750-7483-A8EC-AF9B-E1FA14C5B76E}"/>
              </a:ext>
            </a:extLst>
          </p:cNvPr>
          <p:cNvSpPr txBox="1"/>
          <p:nvPr/>
        </p:nvSpPr>
        <p:spPr>
          <a:xfrm>
            <a:off x="1412633" y="4624901"/>
            <a:ext cx="93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documentation: </a:t>
            </a:r>
            <a:r>
              <a:rPr lang="en-US" dirty="0">
                <a:hlinkClick r:id="rId3"/>
              </a:rPr>
              <a:t>https://curc.readthedocs.io/en/latest/compute/data-transfer.html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FC1B1-F1D9-7A36-BF72-7B0E7BC026F4}"/>
              </a:ext>
            </a:extLst>
          </p:cNvPr>
          <p:cNvSpPr txBox="1"/>
          <p:nvPr/>
        </p:nvSpPr>
        <p:spPr>
          <a:xfrm>
            <a:off x="1478942" y="5275529"/>
            <a:ext cx="481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Survey:</a:t>
            </a:r>
            <a:r>
              <a:rPr lang="en-US" b="1" dirty="0"/>
              <a:t> </a:t>
            </a:r>
            <a:r>
              <a:rPr lang="en-US" dirty="0">
                <a:hlinkClick r:id="rId4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56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Introduction to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/>
              <a:t>Getting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Data transfer to/from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via graphical interfaces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Data transfer to/from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using the command line</a:t>
            </a:r>
          </a:p>
          <a:p>
            <a:pPr lvl="1"/>
            <a:r>
              <a:rPr lang="en-US" dirty="0" err="1">
                <a:latin typeface="Helvetica"/>
                <a:cs typeface="Helvetica"/>
              </a:rPr>
              <a:t>scp</a:t>
            </a:r>
            <a:r>
              <a:rPr lang="en-US" dirty="0">
                <a:latin typeface="Helvetica"/>
                <a:cs typeface="Helvetica"/>
              </a:rPr>
              <a:t>, sftp, </a:t>
            </a:r>
            <a:r>
              <a:rPr lang="en-US" dirty="0" err="1">
                <a:latin typeface="Helvetica"/>
                <a:cs typeface="Helvetica"/>
              </a:rPr>
              <a:t>rsync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 err="1">
                <a:latin typeface="Helvetica"/>
                <a:cs typeface="Helvetica"/>
              </a:rPr>
              <a:t>sshfs</a:t>
            </a:r>
            <a:r>
              <a:rPr lang="en-US" dirty="0">
                <a:latin typeface="Helvetica"/>
                <a:cs typeface="Helvetica"/>
              </a:rPr>
              <a:t> and </a:t>
            </a:r>
            <a:r>
              <a:rPr lang="en-US" dirty="0" err="1">
                <a:latin typeface="Helvetica"/>
                <a:cs typeface="Helvetica"/>
              </a:rPr>
              <a:t>smb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10631557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PetaLibrary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 is a CU Boulder Research Computing (CURC)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 (up to 100s of TB)</a:t>
            </a:r>
          </a:p>
          <a:p>
            <a:endParaRPr lang="en-US" dirty="0"/>
          </a:p>
          <a:p>
            <a:r>
              <a:rPr lang="en-US" dirty="0"/>
              <a:t>Is integrated with other CURC resources </a:t>
            </a:r>
          </a:p>
          <a:p>
            <a:endParaRPr lang="en-US" dirty="0"/>
          </a:p>
          <a:p>
            <a:r>
              <a:rPr lang="en-US" dirty="0"/>
              <a:t>Supports the storage, archival, publication and sharing of data </a:t>
            </a:r>
          </a:p>
          <a:p>
            <a:endParaRPr lang="en-US" dirty="0"/>
          </a:p>
          <a:p>
            <a:r>
              <a:rPr lang="en-US" dirty="0"/>
              <a:t>Available at a subsidized cost for researchers affiliated with CU system</a:t>
            </a:r>
          </a:p>
          <a:p>
            <a:pPr lvl="1"/>
            <a:r>
              <a:rPr lang="en-US" dirty="0"/>
              <a:t>Available at full cost for external researchers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2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Do’s and Don’ts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Do:</a:t>
            </a:r>
          </a:p>
          <a:p>
            <a:pPr lvl="1"/>
            <a:r>
              <a:rPr lang="en-US" dirty="0"/>
              <a:t>Store research data on </a:t>
            </a:r>
            <a:r>
              <a:rPr lang="en-US" dirty="0" err="1"/>
              <a:t>PetaLibrary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 not:</a:t>
            </a:r>
          </a:p>
          <a:p>
            <a:pPr lvl="1"/>
            <a:r>
              <a:rPr lang="en-US" dirty="0"/>
              <a:t>Store confidential, or HIPAA, or ITAR-controlled data on </a:t>
            </a:r>
            <a:r>
              <a:rPr lang="en-US" dirty="0" err="1"/>
              <a:t>PetaLibrary</a:t>
            </a:r>
            <a:endParaRPr lang="en-US" dirty="0"/>
          </a:p>
          <a:p>
            <a:pPr lvl="1"/>
            <a:r>
              <a:rPr lang="en-US" dirty="0"/>
              <a:t>Store personal data on </a:t>
            </a:r>
            <a:r>
              <a:rPr lang="en-US" dirty="0" err="1"/>
              <a:t>PetaLibrary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400" i="1" dirty="0"/>
              <a:t>Terms of service: https://</a:t>
            </a:r>
            <a:r>
              <a:rPr lang="en-US" sz="1400" i="1" dirty="0" err="1"/>
              <a:t>www.colorado.edu</a:t>
            </a:r>
            <a:r>
              <a:rPr lang="en-US" sz="1400" i="1" dirty="0"/>
              <a:t>/</a:t>
            </a:r>
            <a:r>
              <a:rPr lang="en-US" sz="1400" i="1" dirty="0" err="1"/>
              <a:t>rc</a:t>
            </a:r>
            <a:r>
              <a:rPr lang="en-US" sz="1400" i="1" dirty="0"/>
              <a:t>/resources/</a:t>
            </a:r>
            <a:r>
              <a:rPr lang="en-US" sz="1400" i="1" dirty="0" err="1"/>
              <a:t>petalibrary</a:t>
            </a:r>
            <a:r>
              <a:rPr lang="en-US" sz="1400" i="1" dirty="0"/>
              <a:t>/</a:t>
            </a:r>
            <a:r>
              <a:rPr lang="en-US" sz="1400" i="1" dirty="0" err="1"/>
              <a:t>tos</a:t>
            </a:r>
            <a:endParaRPr lang="en-US" sz="14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1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Tiers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E472553C-BA7E-5D64-7BDB-DBACA86D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80085"/>
            <a:ext cx="7772400" cy="39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/>
              </a:rPr>
              <a:t>Requesting a </a:t>
            </a:r>
            <a:r>
              <a:rPr lang="en-US" dirty="0" err="1">
                <a:latin typeface="Helvetica"/>
              </a:rPr>
              <a:t>PetaLibrary</a:t>
            </a:r>
            <a:r>
              <a:rPr lang="en-US" dirty="0">
                <a:latin typeface="Helvetica"/>
              </a:rPr>
              <a:t> allocation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1C9C-A7E8-18DC-7542-D97A097AE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https://www.colorado.edu/rc/resources/petalibrary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Select </a:t>
            </a:r>
            <a:r>
              <a:rPr lang="en-US" dirty="0">
                <a:hlinkClick r:id="rId3"/>
              </a:rPr>
              <a:t>Request a New </a:t>
            </a:r>
            <a:r>
              <a:rPr lang="en-US" dirty="0" err="1">
                <a:hlinkClick r:id="rId3"/>
              </a:rPr>
              <a:t>PetaLibrary</a:t>
            </a:r>
            <a:r>
              <a:rPr lang="en-US" dirty="0">
                <a:hlinkClick r:id="rId3"/>
              </a:rPr>
              <a:t> Allocation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2" y="2416561"/>
            <a:ext cx="61351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GUI based data transfer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PetaLibrary "How-to" Guide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18624</TotalTime>
  <Words>1416</Words>
  <Application>Microsoft Macintosh PowerPoint</Application>
  <PresentationFormat>Widescreen</PresentationFormat>
  <Paragraphs>259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Wingdings</vt:lpstr>
      <vt:lpstr>Office Theme</vt:lpstr>
      <vt:lpstr>The “How-to” Guide to using CU PetaLibrary storage</vt:lpstr>
      <vt:lpstr>PowerPoint Presentation</vt:lpstr>
      <vt:lpstr>Outline</vt:lpstr>
      <vt:lpstr>The PetaLibrary</vt:lpstr>
      <vt:lpstr>PetaLibrary Do’s and Don’ts</vt:lpstr>
      <vt:lpstr>PetaLibrary Tiers</vt:lpstr>
      <vt:lpstr>Requesting a PetaLibrary allocation</vt:lpstr>
      <vt:lpstr>GUI based data transfer options</vt:lpstr>
      <vt:lpstr>GUI option - Open OnDemand</vt:lpstr>
      <vt:lpstr>PowerPoint Presentation</vt:lpstr>
      <vt:lpstr>PowerPoint Presentation</vt:lpstr>
      <vt:lpstr>GUI option - Globus</vt:lpstr>
      <vt:lpstr>Globus Demo</vt:lpstr>
      <vt:lpstr>PowerPoint Presentation</vt:lpstr>
      <vt:lpstr>PowerPoint Presentation</vt:lpstr>
      <vt:lpstr>Command-line based data transfer options</vt:lpstr>
      <vt:lpstr>RC endpoints</vt:lpstr>
      <vt:lpstr>RC Data transfer nodes (DTNs)</vt:lpstr>
      <vt:lpstr>Command line option: scp, sftp, rsync</vt:lpstr>
      <vt:lpstr>Command line option - Rclone</vt:lpstr>
      <vt:lpstr>Command line option - mounting</vt:lpstr>
      <vt:lpstr>Sharing Data</vt:lpstr>
      <vt:lpstr>Globus Shared Endpoints</vt:lpstr>
      <vt:lpstr>PowerPoint Presentation</vt:lpstr>
      <vt:lpstr>General Filesystem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Andrew Monaghan</cp:lastModifiedBy>
  <cp:revision>633</cp:revision>
  <dcterms:created xsi:type="dcterms:W3CDTF">2019-04-12T06:07:02Z</dcterms:created>
  <dcterms:modified xsi:type="dcterms:W3CDTF">2023-11-08T20:01:59Z</dcterms:modified>
</cp:coreProperties>
</file>